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heme/themeOverride4.xml" ContentType="application/vnd.openxmlformats-officedocument.themeOverr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69" r:id="rId2"/>
    <p:sldId id="270" r:id="rId3"/>
    <p:sldId id="277" r:id="rId4"/>
    <p:sldId id="278" r:id="rId5"/>
    <p:sldId id="280" r:id="rId6"/>
    <p:sldId id="281" r:id="rId7"/>
    <p:sldId id="279" r:id="rId8"/>
    <p:sldId id="306" r:id="rId9"/>
    <p:sldId id="293" r:id="rId10"/>
    <p:sldId id="296" r:id="rId11"/>
    <p:sldId id="294" r:id="rId12"/>
    <p:sldId id="295" r:id="rId13"/>
    <p:sldId id="289" r:id="rId14"/>
    <p:sldId id="304" r:id="rId15"/>
    <p:sldId id="305" r:id="rId16"/>
    <p:sldId id="290" r:id="rId17"/>
    <p:sldId id="307" r:id="rId18"/>
    <p:sldId id="308" r:id="rId19"/>
    <p:sldId id="283" r:id="rId20"/>
    <p:sldId id="284" r:id="rId21"/>
    <p:sldId id="309" r:id="rId22"/>
    <p:sldId id="310" r:id="rId23"/>
    <p:sldId id="302" r:id="rId24"/>
    <p:sldId id="288" r:id="rId25"/>
    <p:sldId id="285" r:id="rId26"/>
    <p:sldId id="287" r:id="rId27"/>
    <p:sldId id="298" r:id="rId28"/>
    <p:sldId id="299" r:id="rId29"/>
    <p:sldId id="300" r:id="rId30"/>
    <p:sldId id="292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2925"/>
    <a:srgbClr val="0080FF"/>
    <a:srgbClr val="FF292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08" autoAdjust="0"/>
    <p:restoredTop sz="94658" autoAdjust="0"/>
  </p:normalViewPr>
  <p:slideViewPr>
    <p:cSldViewPr>
      <p:cViewPr>
        <p:scale>
          <a:sx n="70" d="100"/>
          <a:sy n="70" d="100"/>
        </p:scale>
        <p:origin x="-117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5C4A53-1A89-4A26-92F7-A8B7FDCA9EC0}" type="datetimeFigureOut">
              <a:rPr lang="en-US"/>
              <a:pPr>
                <a:defRPr/>
              </a:pPr>
              <a:t>7/14/2010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AAE2E2B-C29A-4A80-8070-671734A17A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B7D23A9-9BF7-4083-9AB2-B60F7954EB8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logo-white-big.pn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3000375" y="1619250"/>
            <a:ext cx="2887663" cy="216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87478-60A9-45D8-903E-4AF3DC6DFC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3circles.png"/>
          <p:cNvPicPr>
            <a:picLocks noChangeAspect="1"/>
          </p:cNvPicPr>
          <p:nvPr userDrawn="1"/>
        </p:nvPicPr>
        <p:blipFill>
          <a:blip r:embed="rId2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logo-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16800" y="5876925"/>
            <a:ext cx="15843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400">
                <a:latin typeface="Verdana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C7AC6-4688-46F1-B826-6EC3E25717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3circles.png"/>
          <p:cNvPicPr>
            <a:picLocks noChangeAspect="1"/>
          </p:cNvPicPr>
          <p:nvPr userDrawn="1"/>
        </p:nvPicPr>
        <p:blipFill>
          <a:blip r:embed="rId3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9" descr="logo-black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416800" y="5865813"/>
            <a:ext cx="15843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9AE85-CC6F-4836-9A29-63B4F0F8B92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3circles.png"/>
          <p:cNvPicPr>
            <a:picLocks noChangeAspect="1"/>
          </p:cNvPicPr>
          <p:nvPr userDrawn="1"/>
        </p:nvPicPr>
        <p:blipFill>
          <a:blip r:embed="rId2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ogo-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16800" y="5876925"/>
            <a:ext cx="15843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84D3E-FDB4-4CC4-A81E-465BFAE4B1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1" descr="3circles.png"/>
          <p:cNvPicPr>
            <a:picLocks noChangeAspect="1"/>
          </p:cNvPicPr>
          <p:nvPr userDrawn="1"/>
        </p:nvPicPr>
        <p:blipFill>
          <a:blip r:embed="rId3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logo-black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416800" y="5865813"/>
            <a:ext cx="15843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E999D-3C73-4D60-890D-A448FAF8C3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3circles.png"/>
          <p:cNvPicPr>
            <a:picLocks noChangeAspect="1"/>
          </p:cNvPicPr>
          <p:nvPr userDrawn="1"/>
        </p:nvPicPr>
        <p:blipFill>
          <a:blip r:embed="rId2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logo-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16800" y="5876925"/>
            <a:ext cx="15843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7B798-47D7-47C3-91A9-7378BE1AC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3circles.png"/>
          <p:cNvPicPr>
            <a:picLocks noChangeAspect="1"/>
          </p:cNvPicPr>
          <p:nvPr userDrawn="1"/>
        </p:nvPicPr>
        <p:blipFill>
          <a:blip r:embed="rId3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logo-black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416800" y="5865813"/>
            <a:ext cx="15843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C45CE-DFEF-4A60-AAE2-5AACB1F11A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3circles.png"/>
          <p:cNvPicPr>
            <a:picLocks noChangeAspect="1"/>
          </p:cNvPicPr>
          <p:nvPr userDrawn="1"/>
        </p:nvPicPr>
        <p:blipFill>
          <a:blip r:embed="rId2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logo-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16800" y="5876925"/>
            <a:ext cx="15843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846DB6-7FF8-4A00-B231-534799643F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3circles.png"/>
          <p:cNvPicPr>
            <a:picLocks noChangeAspect="1"/>
          </p:cNvPicPr>
          <p:nvPr userDrawn="1"/>
        </p:nvPicPr>
        <p:blipFill>
          <a:blip r:embed="rId3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logo-black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416800" y="5865813"/>
            <a:ext cx="15843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0CD43-E5EE-481F-BD71-013405831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3circles.png"/>
          <p:cNvPicPr>
            <a:picLocks noChangeAspect="1"/>
          </p:cNvPicPr>
          <p:nvPr userDrawn="1"/>
        </p:nvPicPr>
        <p:blipFill>
          <a:blip r:embed="rId2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logo-white.png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7416800" y="5876925"/>
            <a:ext cx="1584325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ACDF8-523E-44A2-AE0D-FCE506DD51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1" descr="3circles.png"/>
          <p:cNvPicPr>
            <a:picLocks noChangeAspect="1"/>
          </p:cNvPicPr>
          <p:nvPr userDrawn="1"/>
        </p:nvPicPr>
        <p:blipFill>
          <a:blip r:embed="rId3"/>
          <a:srcRect t="32910"/>
          <a:stretch>
            <a:fillRect/>
          </a:stretch>
        </p:blipFill>
        <p:spPr bwMode="auto">
          <a:xfrm>
            <a:off x="0" y="0"/>
            <a:ext cx="2786063" cy="74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logo-black.png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416800" y="5865813"/>
            <a:ext cx="15843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B076B6-592E-4998-AE46-5B59A4929B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438" y="62865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1" smtClean="0">
                <a:solidFill>
                  <a:schemeClr val="tx1">
                    <a:tint val="75000"/>
                  </a:schemeClr>
                </a:solidFill>
                <a:latin typeface="Verdana" pitchFamily="34" charset="0"/>
                <a:cs typeface="+mn-cs"/>
              </a:defRPr>
            </a:lvl1pPr>
          </a:lstStyle>
          <a:p>
            <a:pPr>
              <a:defRPr/>
            </a:pPr>
            <a:fld id="{FBB29228-5E49-45F8-B690-7264519EAF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3400" kern="1200">
          <a:solidFill>
            <a:schemeClr val="tx1"/>
          </a:solidFill>
          <a:latin typeface="Verdana" pitchFamily="34" charset="0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4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Verdana" pitchFamily="34" charset="0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Verdana" pitchFamily="34" charset="0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Verdana" pitchFamily="34" charset="0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Verdana" pitchFamily="34" charset="0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Verdana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4"/>
          <p:cNvSpPr txBox="1">
            <a:spLocks noChangeArrowheads="1"/>
          </p:cNvSpPr>
          <p:nvPr/>
        </p:nvSpPr>
        <p:spPr bwMode="auto">
          <a:xfrm>
            <a:off x="152400" y="1676400"/>
            <a:ext cx="88392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400">
                <a:latin typeface="Verdana" pitchFamily="34" charset="0"/>
              </a:rPr>
              <a:t>Poker 6.0 Overview</a:t>
            </a:r>
          </a:p>
        </p:txBody>
      </p:sp>
      <p:pic>
        <p:nvPicPr>
          <p:cNvPr id="14338" name="Picture 7" descr="loading (5)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57600" y="2514600"/>
            <a:ext cx="18383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4"/>
          <p:cNvSpPr txBox="1">
            <a:spLocks noChangeArrowheads="1"/>
          </p:cNvSpPr>
          <p:nvPr/>
        </p:nvSpPr>
        <p:spPr bwMode="auto">
          <a:xfrm>
            <a:off x="285750" y="75565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Why Poker 6.0?</a:t>
            </a:r>
          </a:p>
        </p:txBody>
      </p:sp>
      <p:sp>
        <p:nvSpPr>
          <p:cNvPr id="1536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FF0C6F28-A2D1-4244-B0E1-75E1F3258756}" type="slidenum">
              <a:rPr lang="en-US" sz="1400">
                <a:latin typeface="Verdana" pitchFamily="34" charset="0"/>
              </a:rPr>
              <a:pPr/>
              <a:t>2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15363" name="TextBox 5"/>
          <p:cNvSpPr txBox="1">
            <a:spLocks noChangeArrowheads="1"/>
          </p:cNvSpPr>
          <p:nvPr/>
        </p:nvSpPr>
        <p:spPr bwMode="auto">
          <a:xfrm>
            <a:off x="304800" y="1463675"/>
            <a:ext cx="8610600" cy="368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Software was improved in terms of usability and functionality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Client was re-deigned completely to create modern and appealing look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The client was re-coded from scratch to allow better performance and modular approach for future features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Box 4"/>
          <p:cNvSpPr txBox="1">
            <a:spLocks noChangeArrowheads="1"/>
          </p:cNvSpPr>
          <p:nvPr/>
        </p:nvSpPr>
        <p:spPr bwMode="auto">
          <a:xfrm>
            <a:off x="285750" y="75565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Main Lobby – new features</a:t>
            </a:r>
          </a:p>
        </p:txBody>
      </p:sp>
      <p:sp>
        <p:nvSpPr>
          <p:cNvPr id="16386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D5802BD1-1391-4C1B-8314-A7F5DCC4E644}" type="slidenum">
              <a:rPr lang="en-US" sz="1400">
                <a:latin typeface="Verdana" pitchFamily="34" charset="0"/>
              </a:rPr>
              <a:pPr/>
              <a:t>3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16387" name="TextBox 5"/>
          <p:cNvSpPr txBox="1">
            <a:spLocks noChangeArrowheads="1"/>
          </p:cNvSpPr>
          <p:nvPr/>
        </p:nvSpPr>
        <p:spPr bwMode="auto">
          <a:xfrm>
            <a:off x="304800" y="1463675"/>
            <a:ext cx="86106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1-click “Beginners” lobby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“My Favorites” – lobby for advanced users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Icons for table formats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“Upcoming Tournaments” – clear call to action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Simplified My Account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Jackpot display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</a:pPr>
            <a:endParaRPr lang="en-US" sz="26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Main Lobby</a:t>
            </a:r>
          </a:p>
        </p:txBody>
      </p:sp>
      <p:sp>
        <p:nvSpPr>
          <p:cNvPr id="17411" name="TextBox 8"/>
          <p:cNvSpPr txBox="1">
            <a:spLocks noChangeArrowheads="1"/>
          </p:cNvSpPr>
          <p:nvPr/>
        </p:nvSpPr>
        <p:spPr bwMode="auto">
          <a:xfrm>
            <a:off x="52388" y="63912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C604E643-A99D-4AF7-95FF-596C1E85D201}" type="slidenum">
              <a:rPr lang="en-US" sz="1400">
                <a:latin typeface="Verdana" pitchFamily="34" charset="0"/>
              </a:rPr>
              <a:pPr/>
              <a:t>4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505200" y="3810000"/>
            <a:ext cx="2590800" cy="1219200"/>
          </a:xfrm>
          <a:prstGeom prst="wedgeRoundRectCallout">
            <a:avLst>
              <a:gd name="adj1" fmla="val 108048"/>
              <a:gd name="adj2" fmla="val -18936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“Mini my account area” became less crowded and cleaner.              </a:t>
            </a:r>
            <a:r>
              <a:rPr lang="en-US" sz="1200" dirty="0"/>
              <a:t>            </a:t>
            </a:r>
            <a:endParaRPr lang="en-US" sz="1200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4038600" y="5410200"/>
            <a:ext cx="2971800" cy="1219200"/>
          </a:xfrm>
          <a:prstGeom prst="wedgeRoundRectCallout">
            <a:avLst>
              <a:gd name="adj1" fmla="val 80286"/>
              <a:gd name="adj2" fmla="val -30018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player has the option though to see the previous balance format using the ‘more details’ tooltip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2895600" y="4724400"/>
            <a:ext cx="1905000" cy="457200"/>
          </a:xfrm>
          <a:prstGeom prst="wedgeRoundRectCallout">
            <a:avLst>
              <a:gd name="adj1" fmla="val -26280"/>
              <a:gd name="adj2" fmla="val 30391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Icons’ legend</a:t>
            </a:r>
            <a:endParaRPr lang="en-US" sz="12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1524000" y="4724400"/>
            <a:ext cx="1905000" cy="457200"/>
          </a:xfrm>
          <a:prstGeom prst="wedgeRoundRectCallout">
            <a:avLst>
              <a:gd name="adj1" fmla="val -26280"/>
              <a:gd name="adj2" fmla="val 30391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Royal Jackpot</a:t>
            </a:r>
            <a:endParaRPr lang="en-US" sz="1200" dirty="0"/>
          </a:p>
        </p:txBody>
      </p:sp>
      <p:sp>
        <p:nvSpPr>
          <p:cNvPr id="13" name="Rounded Rectangular Callout 12"/>
          <p:cNvSpPr/>
          <p:nvPr/>
        </p:nvSpPr>
        <p:spPr>
          <a:xfrm>
            <a:off x="1905000" y="4648200"/>
            <a:ext cx="2438400" cy="990600"/>
          </a:xfrm>
          <a:prstGeom prst="wedgeRoundRectCallout">
            <a:avLst>
              <a:gd name="adj1" fmla="val -45467"/>
              <a:gd name="adj2" fmla="val -14384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Icons signify special tables and tournaments under the Type column</a:t>
            </a:r>
            <a:endParaRPr lang="en-US" sz="1200" dirty="0"/>
          </a:p>
        </p:txBody>
      </p:sp>
      <p:sp>
        <p:nvSpPr>
          <p:cNvPr id="15" name="Rounded Rectangular Callout 14"/>
          <p:cNvSpPr/>
          <p:nvPr/>
        </p:nvSpPr>
        <p:spPr>
          <a:xfrm>
            <a:off x="2057400" y="2133600"/>
            <a:ext cx="2438400" cy="990600"/>
          </a:xfrm>
          <a:prstGeom prst="wedgeRoundRectCallout">
            <a:avLst>
              <a:gd name="adj1" fmla="val 100055"/>
              <a:gd name="adj2" fmla="val 219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Switching between Real and Demo is done by selecting a radio button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4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Beginners Lobby</a:t>
            </a:r>
          </a:p>
        </p:txBody>
      </p:sp>
      <p:sp>
        <p:nvSpPr>
          <p:cNvPr id="19458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0BE93BD2-63ED-4F09-9058-F1441EB7F4CE}" type="slidenum">
              <a:rPr lang="en-US" sz="1400">
                <a:latin typeface="Verdana" pitchFamily="34" charset="0"/>
              </a:rPr>
              <a:pPr/>
              <a:t>5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27938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810000" y="1752600"/>
            <a:ext cx="3886200" cy="1524000"/>
          </a:xfrm>
          <a:prstGeom prst="wedgeRoundRectCallout">
            <a:avLst>
              <a:gd name="adj1" fmla="val -61699"/>
              <a:gd name="adj2" fmla="val 10414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Unique lobby, designed for beginners.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tab displays a variety of six tables: cash games and tournaments, all with low stakes / buy-in.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player is always one-click-away from the poker game action.</a:t>
            </a:r>
            <a:endParaRPr lang="en-US" sz="1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1752600" y="5410200"/>
            <a:ext cx="4267200" cy="990600"/>
          </a:xfrm>
          <a:prstGeom prst="wedgeRoundRectCallout">
            <a:avLst>
              <a:gd name="adj1" fmla="val 74774"/>
              <a:gd name="adj2" fmla="val -14969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There is a different atmosphere in this lobby, and avoids the Excel-like table that is generally common in poker software.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Beginners’ Tab – mouse over table</a:t>
            </a:r>
          </a:p>
        </p:txBody>
      </p:sp>
      <p:sp>
        <p:nvSpPr>
          <p:cNvPr id="2048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267288FC-87CB-41BD-8B50-31E28DA3E31B}" type="slidenum">
              <a:rPr lang="en-US" sz="1400">
                <a:latin typeface="Verdana" pitchFamily="34" charset="0"/>
              </a:rPr>
              <a:pPr/>
              <a:t>6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048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28725"/>
            <a:ext cx="7618413" cy="547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2209800" y="2133600"/>
            <a:ext cx="3886200" cy="1066800"/>
          </a:xfrm>
          <a:prstGeom prst="wedgeRoundRectCallout">
            <a:avLst>
              <a:gd name="adj1" fmla="val 65079"/>
              <a:gd name="adj2" fmla="val 5131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Hovering with the mouse over one of the tables will display additional information about the table, in the right-hand box.</a:t>
            </a:r>
            <a:endParaRPr lang="en-US" sz="1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3352800" y="3886200"/>
            <a:ext cx="3886200" cy="685800"/>
          </a:xfrm>
          <a:prstGeom prst="wedgeRoundRectCallout">
            <a:avLst>
              <a:gd name="adj1" fmla="val -61699"/>
              <a:gd name="adj2" fmla="val 10414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Clicking the ‘Play’ button will take the player to the table instantly.</a:t>
            </a:r>
            <a:endParaRPr lang="en-US" sz="12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4419600" y="5257800"/>
            <a:ext cx="3886200" cy="685800"/>
          </a:xfrm>
          <a:prstGeom prst="wedgeRoundRectCallout">
            <a:avLst>
              <a:gd name="adj1" fmla="val -61699"/>
              <a:gd name="adj2" fmla="val 10414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‘More tables’ button will take the player to the ‘Quick seat’ tab</a:t>
            </a:r>
            <a:endParaRPr lang="en-US" sz="1200" dirty="0"/>
          </a:p>
        </p:txBody>
      </p:sp>
      <p:pic>
        <p:nvPicPr>
          <p:cNvPr id="26626" name="Picture 2" descr="http://www.clker.com/cliparts/9/1/1/6/12247849541307080526radacina_cursor_hand.svg.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4800600"/>
            <a:ext cx="595313" cy="79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Quick Seat and Upcoming Tournaments</a:t>
            </a:r>
          </a:p>
        </p:txBody>
      </p:sp>
      <p:sp>
        <p:nvSpPr>
          <p:cNvPr id="21506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00A3C2AB-6AB1-4647-ABA8-374898C82FD0}" type="slidenum">
              <a:rPr lang="en-US" sz="1400">
                <a:latin typeface="Verdana" pitchFamily="34" charset="0"/>
              </a:rPr>
              <a:pPr/>
              <a:t>7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954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600200"/>
            <a:ext cx="7551738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352800" y="3886200"/>
            <a:ext cx="3886200" cy="838200"/>
          </a:xfrm>
          <a:prstGeom prst="wedgeRoundRectCallout">
            <a:avLst>
              <a:gd name="adj1" fmla="val -75747"/>
              <a:gd name="adj2" fmla="val 202204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Upcoming tournaments section displays scheduled tournament that are about to begin within the next hour.</a:t>
            </a:r>
            <a:endParaRPr lang="en-US" sz="1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3276600" y="1600200"/>
            <a:ext cx="3733800" cy="609600"/>
          </a:xfrm>
          <a:prstGeom prst="wedgeRoundRectCallout">
            <a:avLst>
              <a:gd name="adj1" fmla="val -74490"/>
              <a:gd name="adj2" fmla="val 28056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Quick seat wizard remained almost unchanged</a:t>
            </a:r>
            <a:endParaRPr lang="en-US" sz="12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3429000" y="1752600"/>
            <a:ext cx="3733800" cy="609600"/>
          </a:xfrm>
          <a:prstGeom prst="wedgeRoundRectCallout">
            <a:avLst>
              <a:gd name="adj1" fmla="val 30780"/>
              <a:gd name="adj2" fmla="val 202204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Players may read a detailed explanation about their selection 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Main Lobby – All games tab</a:t>
            </a:r>
          </a:p>
        </p:txBody>
      </p:sp>
      <p:sp>
        <p:nvSpPr>
          <p:cNvPr id="22530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BB2965BF-5A8B-419A-94A8-A0C86E2A9AEE}" type="slidenum">
              <a:rPr lang="en-US" sz="1400">
                <a:latin typeface="Verdana" pitchFamily="34" charset="0"/>
              </a:rPr>
              <a:pPr/>
              <a:t>8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253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276600" y="1600200"/>
            <a:ext cx="3733800" cy="609600"/>
          </a:xfrm>
          <a:prstGeom prst="wedgeRoundRectCallout">
            <a:avLst>
              <a:gd name="adj1" fmla="val -35379"/>
              <a:gd name="adj2" fmla="val 12160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All games tab displays the classic look of the lobby’s table</a:t>
            </a:r>
            <a:endParaRPr lang="en-US" sz="1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990600" y="3733800"/>
            <a:ext cx="4419600" cy="685800"/>
          </a:xfrm>
          <a:prstGeom prst="wedgeRoundRectCallout">
            <a:avLst>
              <a:gd name="adj1" fmla="val 208"/>
              <a:gd name="adj2" fmla="val -11172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tabs (buttons) replaced the radio buttons that were on that place in previous versions</a:t>
            </a:r>
            <a:endParaRPr lang="en-US" sz="12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4267200" y="4038600"/>
            <a:ext cx="3733800" cy="609600"/>
          </a:xfrm>
          <a:prstGeom prst="wedgeRoundRectCallout">
            <a:avLst>
              <a:gd name="adj1" fmla="val -69738"/>
              <a:gd name="adj2" fmla="val 26041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Basic filters help the player to refine their choice</a:t>
            </a:r>
            <a:endParaRPr lang="en-US" sz="12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990600" y="4724400"/>
            <a:ext cx="3733800" cy="609600"/>
          </a:xfrm>
          <a:prstGeom prst="wedgeRoundRectCallout">
            <a:avLst>
              <a:gd name="adj1" fmla="val 37359"/>
              <a:gd name="adj2" fmla="val -332871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Tabs format was re-arranged to be aligned with the rest of the industry</a:t>
            </a:r>
            <a:endParaRPr lang="en-US" sz="1200" dirty="0"/>
          </a:p>
        </p:txBody>
      </p:sp>
      <p:sp>
        <p:nvSpPr>
          <p:cNvPr id="11" name="Rounded Rectangular Callout 10"/>
          <p:cNvSpPr/>
          <p:nvPr/>
        </p:nvSpPr>
        <p:spPr>
          <a:xfrm>
            <a:off x="3962400" y="2514600"/>
            <a:ext cx="4267200" cy="685800"/>
          </a:xfrm>
          <a:prstGeom prst="wedgeRoundRectCallout">
            <a:avLst>
              <a:gd name="adj1" fmla="val 24794"/>
              <a:gd name="adj2" fmla="val 27981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In </a:t>
            </a:r>
            <a:r>
              <a:rPr lang="en-US" sz="1400" dirty="0" err="1">
                <a:latin typeface="Verdana" pitchFamily="34" charset="0"/>
              </a:rPr>
              <a:t>SnGs</a:t>
            </a:r>
            <a:r>
              <a:rPr lang="en-US" sz="1400" dirty="0">
                <a:latin typeface="Verdana" pitchFamily="34" charset="0"/>
              </a:rPr>
              <a:t>, the prize of the first 3 places is displayed in the main lobby </a:t>
            </a:r>
            <a:endParaRPr lang="en-US" sz="12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990600" y="2895600"/>
            <a:ext cx="3733800" cy="685800"/>
          </a:xfrm>
          <a:prstGeom prst="wedgeRoundRectCallout">
            <a:avLst>
              <a:gd name="adj1" fmla="val 98035"/>
              <a:gd name="adj2" fmla="val 33031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It is possible to register to tournaments directly using the Register now button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Box 4"/>
          <p:cNvSpPr txBox="1">
            <a:spLocks noChangeArrowheads="1"/>
          </p:cNvSpPr>
          <p:nvPr/>
        </p:nvSpPr>
        <p:spPr bwMode="auto">
          <a:xfrm>
            <a:off x="0" y="609600"/>
            <a:ext cx="94297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rgbClr val="0080FF"/>
                </a:solidFill>
                <a:latin typeface="Verdana" pitchFamily="34" charset="0"/>
              </a:rPr>
              <a:t>My Favorites (Advanced) Lobby – cash games view</a:t>
            </a:r>
          </a:p>
        </p:txBody>
      </p:sp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3751750A-4A8A-46C4-8636-2E991EE9FE91}" type="slidenum">
              <a:rPr lang="en-US" sz="1400">
                <a:latin typeface="Verdana" pitchFamily="34" charset="0"/>
              </a:rPr>
              <a:pPr/>
              <a:t>9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355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1143000" y="1219200"/>
            <a:ext cx="4114800" cy="838200"/>
          </a:xfrm>
          <a:prstGeom prst="wedgeRoundRectCallout">
            <a:avLst>
              <a:gd name="adj1" fmla="val 23367"/>
              <a:gd name="adj2" fmla="val 11701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My favorites tab enables the players to customize and save up to 5 different views (profiles) with their favorite settings</a:t>
            </a:r>
            <a:endParaRPr lang="en-US" sz="12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3886200" y="1524000"/>
            <a:ext cx="4114800" cy="838200"/>
          </a:xfrm>
          <a:prstGeom prst="wedgeRoundRectCallout">
            <a:avLst>
              <a:gd name="adj1" fmla="val -65523"/>
              <a:gd name="adj2" fmla="val 16586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The player needs to choose the game type and the view name. Then, adjust the screen’s filters according to their wish</a:t>
            </a:r>
            <a:endParaRPr lang="en-US" sz="1200" dirty="0"/>
          </a:p>
        </p:txBody>
      </p:sp>
      <p:sp>
        <p:nvSpPr>
          <p:cNvPr id="8" name="Rounded Rectangular Callout 7"/>
          <p:cNvSpPr/>
          <p:nvPr/>
        </p:nvSpPr>
        <p:spPr>
          <a:xfrm>
            <a:off x="4114800" y="2971800"/>
            <a:ext cx="4114800" cy="838200"/>
          </a:xfrm>
          <a:prstGeom prst="wedgeRoundRectCallout">
            <a:avLst>
              <a:gd name="adj1" fmla="val -65523"/>
              <a:gd name="adj2" fmla="val 16586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Stakes slider can be adjusted to the right range</a:t>
            </a:r>
            <a:endParaRPr lang="en-US" sz="1200" dirty="0"/>
          </a:p>
        </p:txBody>
      </p:sp>
      <p:sp>
        <p:nvSpPr>
          <p:cNvPr id="10" name="Rounded Rectangular Callout 9"/>
          <p:cNvSpPr/>
          <p:nvPr/>
        </p:nvSpPr>
        <p:spPr>
          <a:xfrm>
            <a:off x="1295400" y="5029200"/>
            <a:ext cx="3429000" cy="762000"/>
          </a:xfrm>
          <a:prstGeom prst="wedgeRoundRectCallout">
            <a:avLst>
              <a:gd name="adj1" fmla="val 31393"/>
              <a:gd name="adj2" fmla="val 12027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Verdana" pitchFamily="34" charset="0"/>
              </a:rPr>
              <a:t>When finished, the player hits the save and show result button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“My Favorites”– result page</a:t>
            </a:r>
          </a:p>
        </p:txBody>
      </p:sp>
      <p:sp>
        <p:nvSpPr>
          <p:cNvPr id="24579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C7A15BF8-BF73-4D86-9BBA-6EFA5E1174F4}" type="slidenum">
              <a:rPr lang="en-US" sz="1400">
                <a:latin typeface="Verdana" pitchFamily="34" charset="0"/>
              </a:rPr>
              <a:pPr/>
              <a:t>10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648200" y="3124200"/>
            <a:ext cx="3429000" cy="1066800"/>
          </a:xfrm>
          <a:prstGeom prst="wedgeRoundRectCallout">
            <a:avLst>
              <a:gd name="adj1" fmla="val -116666"/>
              <a:gd name="adj2" fmla="val -60111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 new view is opened automatically (same as in IE7). A player can define up to 5 different views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1219200" y="4191000"/>
            <a:ext cx="3657600" cy="1295400"/>
          </a:xfrm>
          <a:prstGeom prst="wedgeRoundRectCallout">
            <a:avLst>
              <a:gd name="adj1" fmla="val -44826"/>
              <a:gd name="adj2" fmla="val -13492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Once saved, the view presents the results according the chosen criteria. The view’s name bears the name that was set by the player</a:t>
            </a:r>
            <a:endParaRPr lang="en-US" sz="1200" dirty="0"/>
          </a:p>
        </p:txBody>
      </p:sp>
      <p:sp>
        <p:nvSpPr>
          <p:cNvPr id="12" name="Rounded Rectangular Callout 11"/>
          <p:cNvSpPr/>
          <p:nvPr/>
        </p:nvSpPr>
        <p:spPr>
          <a:xfrm>
            <a:off x="5029200" y="4572000"/>
            <a:ext cx="3429000" cy="1066800"/>
          </a:xfrm>
          <a:prstGeom prst="wedgeRoundRectCallout">
            <a:avLst>
              <a:gd name="adj1" fmla="val -36666"/>
              <a:gd name="adj2" fmla="val -19699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player can edit a view (not the game type though) or delete an existing view in order to create a new one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4724400" y="1828800"/>
            <a:ext cx="3429000" cy="838200"/>
          </a:xfrm>
          <a:prstGeom prst="wedgeRoundRectCallout">
            <a:avLst>
              <a:gd name="adj1" fmla="val -123432"/>
              <a:gd name="adj2" fmla="val 14446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results’ page looks exactly like the All games tab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My Favorites Lobby – SNGs view</a:t>
            </a:r>
          </a:p>
        </p:txBody>
      </p:sp>
      <p:sp>
        <p:nvSpPr>
          <p:cNvPr id="2560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EBD30CA1-26C7-44D9-809A-DAB1608A1A04}" type="slidenum">
              <a:rPr lang="en-US" sz="1400">
                <a:latin typeface="Verdana" pitchFamily="34" charset="0"/>
              </a:rPr>
              <a:pPr/>
              <a:t>11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4724400" y="1371600"/>
            <a:ext cx="3429000" cy="990600"/>
          </a:xfrm>
          <a:prstGeom prst="wedgeRoundRectCallout">
            <a:avLst>
              <a:gd name="adj1" fmla="val -70895"/>
              <a:gd name="adj2" fmla="val 30152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In </a:t>
            </a:r>
            <a:r>
              <a:rPr lang="en-US" sz="1400" dirty="0" err="1">
                <a:solidFill>
                  <a:schemeClr val="bg1"/>
                </a:solidFill>
                <a:latin typeface="Verdana" pitchFamily="34" charset="0"/>
              </a:rPr>
              <a:t>SnG</a:t>
            </a: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 type, the buy-in is set using a slider, and the player can choose their favorite tournament formats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My Favorites – tournaments view</a:t>
            </a:r>
          </a:p>
        </p:txBody>
      </p:sp>
      <p:sp>
        <p:nvSpPr>
          <p:cNvPr id="26626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7CD5FAFE-D4E6-4ED2-90F8-1FF10AA084C8}" type="slidenum">
              <a:rPr lang="en-US" sz="1400">
                <a:latin typeface="Verdana" pitchFamily="34" charset="0"/>
              </a:rPr>
              <a:pPr/>
              <a:t>12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662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4724400" y="1371600"/>
            <a:ext cx="3429000" cy="990600"/>
          </a:xfrm>
          <a:prstGeom prst="wedgeRoundRectCallout">
            <a:avLst>
              <a:gd name="adj1" fmla="val -68905"/>
              <a:gd name="adj2" fmla="val 42414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In scheduled tournaments type, the player can adjust the requested tournament start time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Box 4"/>
          <p:cNvSpPr txBox="1">
            <a:spLocks noChangeArrowheads="1"/>
          </p:cNvSpPr>
          <p:nvPr/>
        </p:nvSpPr>
        <p:spPr bwMode="auto">
          <a:xfrm>
            <a:off x="285750" y="75565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Tournament Lobby – new features</a:t>
            </a:r>
          </a:p>
        </p:txBody>
      </p:sp>
      <p:sp>
        <p:nvSpPr>
          <p:cNvPr id="27650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1B0F8574-61FC-4389-93C2-F57369B22DC6}" type="slidenum">
              <a:rPr lang="en-US" sz="1400">
                <a:latin typeface="Verdana" pitchFamily="34" charset="0"/>
              </a:rPr>
              <a:pPr/>
              <a:t>13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27651" name="TextBox 5"/>
          <p:cNvSpPr txBox="1">
            <a:spLocks noChangeArrowheads="1"/>
          </p:cNvSpPr>
          <p:nvPr/>
        </p:nvSpPr>
        <p:spPr bwMode="auto">
          <a:xfrm>
            <a:off x="228600" y="1463675"/>
            <a:ext cx="8610600" cy="52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“Complete makeover” of the lobby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Use of icons for tournament formats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‘Satellites for this tournament’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News area will be utilized for marketing info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Full player’s dashboard in Running mode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Automatic Data Display (Info): starting chips, R&amp;A information, blinds levels.. 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‘Find me’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Open identical SnG button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Box 4"/>
          <p:cNvSpPr txBox="1">
            <a:spLocks noChangeArrowheads="1"/>
          </p:cNvSpPr>
          <p:nvPr/>
        </p:nvSpPr>
        <p:spPr bwMode="auto">
          <a:xfrm>
            <a:off x="228600" y="5334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Tournament Lobby – Open for Reg.</a:t>
            </a:r>
          </a:p>
        </p:txBody>
      </p:sp>
      <p:sp>
        <p:nvSpPr>
          <p:cNvPr id="28674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76627E7D-3A20-4EA1-9A0F-6EAFE5B55B64}" type="slidenum">
              <a:rPr lang="en-US" sz="1400">
                <a:latin typeface="Verdana" pitchFamily="34" charset="0"/>
              </a:rPr>
              <a:pPr/>
              <a:t>14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867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8" y="1219200"/>
            <a:ext cx="7627937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1447800" y="1295400"/>
            <a:ext cx="2971800" cy="685800"/>
          </a:xfrm>
          <a:prstGeom prst="wedgeRoundRectCallout">
            <a:avLst>
              <a:gd name="adj1" fmla="val -40055"/>
              <a:gd name="adj2" fmla="val 16704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Start time countdown (24H before the tournament starts)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6172200" y="762000"/>
            <a:ext cx="2209800" cy="838200"/>
          </a:xfrm>
          <a:prstGeom prst="wedgeRoundRectCallout">
            <a:avLst>
              <a:gd name="adj1" fmla="val -78868"/>
              <a:gd name="adj2" fmla="val 10080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Tournament basic information + news + tournament status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124200" y="2286000"/>
            <a:ext cx="2057400" cy="533400"/>
          </a:xfrm>
          <a:prstGeom prst="wedgeRoundRectCallout">
            <a:avLst>
              <a:gd name="adj1" fmla="val -69581"/>
              <a:gd name="adj2" fmla="val 14174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Registration button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876800" y="1219200"/>
            <a:ext cx="2514600" cy="1143000"/>
          </a:xfrm>
          <a:prstGeom prst="wedgeRoundRectCallout">
            <a:avLst>
              <a:gd name="adj1" fmla="val -48194"/>
              <a:gd name="adj2" fmla="val 12870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Tournament details (everything is extracted automatically from the Info-Server)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2667000" y="3733800"/>
            <a:ext cx="2438400" cy="609600"/>
          </a:xfrm>
          <a:prstGeom prst="wedgeRoundRectCallout">
            <a:avLst>
              <a:gd name="adj1" fmla="val -78868"/>
              <a:gd name="adj2" fmla="val 10080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Registered players’ list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486400" y="3505200"/>
            <a:ext cx="2895600" cy="914400"/>
          </a:xfrm>
          <a:prstGeom prst="wedgeRoundRectCallout">
            <a:avLst>
              <a:gd name="adj1" fmla="val -11646"/>
              <a:gd name="adj2" fmla="val 12991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Upcoming satellites to this tournament (double click will open the satellite tour lobby)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7696200" y="2209800"/>
            <a:ext cx="1447800" cy="609600"/>
          </a:xfrm>
          <a:prstGeom prst="wedgeRoundRectCallout">
            <a:avLst>
              <a:gd name="adj1" fmla="val -73212"/>
              <a:gd name="adj2" fmla="val 141104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Prize pool list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Tournament Lobby – Running</a:t>
            </a:r>
          </a:p>
        </p:txBody>
      </p:sp>
      <p:sp>
        <p:nvSpPr>
          <p:cNvPr id="29698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C4AB5855-9A71-4A08-BBC5-7C65E08911A0}" type="slidenum">
              <a:rPr lang="en-US" sz="1400">
                <a:latin typeface="Verdana" pitchFamily="34" charset="0"/>
              </a:rPr>
              <a:pPr/>
              <a:t>15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2969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ular Callout 6"/>
          <p:cNvSpPr/>
          <p:nvPr/>
        </p:nvSpPr>
        <p:spPr>
          <a:xfrm>
            <a:off x="5181600" y="838200"/>
            <a:ext cx="3505200" cy="1143000"/>
          </a:xfrm>
          <a:prstGeom prst="wedgeRoundRectCallout">
            <a:avLst>
              <a:gd name="adj1" fmla="val -51378"/>
              <a:gd name="adj2" fmla="val 15910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Player’s dashboard – contains useful online information about the tournament, that updates dynamically during the tournament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657600" y="1066800"/>
            <a:ext cx="3048000" cy="914400"/>
          </a:xfrm>
          <a:prstGeom prst="wedgeRoundRectCallout">
            <a:avLst>
              <a:gd name="adj1" fmla="val -51378"/>
              <a:gd name="adj2" fmla="val 17850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Player’s current position in the tournament and expected prize for that position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876800" y="838200"/>
            <a:ext cx="3886200" cy="838200"/>
          </a:xfrm>
          <a:prstGeom prst="wedgeRoundRectCallout">
            <a:avLst>
              <a:gd name="adj1" fmla="val -49271"/>
              <a:gd name="adj2" fmla="val 18339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Total number of players in the tournament, and the remaining players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5029200" y="4800600"/>
            <a:ext cx="2590800" cy="533400"/>
          </a:xfrm>
          <a:prstGeom prst="wedgeRoundRectCallout">
            <a:avLst>
              <a:gd name="adj1" fmla="val -14855"/>
              <a:gd name="adj2" fmla="val -36090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Chip stacks information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2133600" y="5486400"/>
            <a:ext cx="3048000" cy="685800"/>
          </a:xfrm>
          <a:prstGeom prst="wedgeRoundRectCallout">
            <a:avLst>
              <a:gd name="adj1" fmla="val 43644"/>
              <a:gd name="adj2" fmla="val -30148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Current and next blind levels, and a countdown toward the next level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990600" y="1828800"/>
            <a:ext cx="1981200" cy="533400"/>
          </a:xfrm>
          <a:prstGeom prst="wedgeRoundRectCallout">
            <a:avLst>
              <a:gd name="adj1" fmla="val 77020"/>
              <a:gd name="adj2" fmla="val 36233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Recess information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2133600" y="1905000"/>
            <a:ext cx="1905000" cy="533400"/>
          </a:xfrm>
          <a:prstGeom prst="wedgeRoundRectCallout">
            <a:avLst>
              <a:gd name="adj1" fmla="val 77020"/>
              <a:gd name="adj2" fmla="val 36233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 err="1">
                <a:solidFill>
                  <a:schemeClr val="bg1"/>
                </a:solidFill>
                <a:latin typeface="Verdana" pitchFamily="34" charset="0"/>
              </a:rPr>
              <a:t>Rebuys</a:t>
            </a: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 &amp; add-ons information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6400800" y="2362200"/>
            <a:ext cx="1905000" cy="533400"/>
          </a:xfrm>
          <a:prstGeom prst="wedgeRoundRectCallout">
            <a:avLst>
              <a:gd name="adj1" fmla="val -64114"/>
              <a:gd name="adj2" fmla="val 31372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Optional link to promotion page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228600" y="2590800"/>
            <a:ext cx="2590800" cy="685800"/>
          </a:xfrm>
          <a:prstGeom prst="wedgeRoundRectCallout">
            <a:avLst>
              <a:gd name="adj1" fmla="val 32602"/>
              <a:gd name="adj2" fmla="val 23184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List of players, sorted according to their position in the tournament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1828800" y="3352800"/>
            <a:ext cx="2057400" cy="457200"/>
          </a:xfrm>
          <a:prstGeom prst="wedgeRoundRectCallout">
            <a:avLst>
              <a:gd name="adj1" fmla="val 44542"/>
              <a:gd name="adj2" fmla="val 31841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List of active tables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5562600" y="3200400"/>
            <a:ext cx="2057400" cy="533400"/>
          </a:xfrm>
          <a:prstGeom prst="wedgeRoundRectCallout">
            <a:avLst>
              <a:gd name="adj1" fmla="val 44542"/>
              <a:gd name="adj2" fmla="val 31841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List of players on a chosen table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9" name="Rounded Rectangular Callout 18"/>
          <p:cNvSpPr/>
          <p:nvPr/>
        </p:nvSpPr>
        <p:spPr>
          <a:xfrm>
            <a:off x="0" y="2133600"/>
            <a:ext cx="3429000" cy="1066800"/>
          </a:xfrm>
          <a:prstGeom prst="wedgeRoundRectCallout">
            <a:avLst>
              <a:gd name="adj1" fmla="val 17906"/>
              <a:gd name="adj2" fmla="val 203491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Selecting a player in the list will automatically highlight their table and their position in the table in the tables to the right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0" name="Rounded Rectangular Callout 19"/>
          <p:cNvSpPr/>
          <p:nvPr/>
        </p:nvSpPr>
        <p:spPr>
          <a:xfrm>
            <a:off x="3733800" y="4419600"/>
            <a:ext cx="3657600" cy="457200"/>
          </a:xfrm>
          <a:prstGeom prst="wedgeRoundRectCallout">
            <a:avLst>
              <a:gd name="adj1" fmla="val -35651"/>
              <a:gd name="adj2" fmla="val 40562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Viewing the action on a chosen table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1828800" y="3429000"/>
            <a:ext cx="3352800" cy="838200"/>
          </a:xfrm>
          <a:prstGeom prst="wedgeRoundRectCallout">
            <a:avLst>
              <a:gd name="adj1" fmla="val -52069"/>
              <a:gd name="adj2" fmla="val 31444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‘Find me’ button finds the player’s username in the list, and highlights its table and position.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22" name="Rounded Rectangular Callout 21"/>
          <p:cNvSpPr/>
          <p:nvPr/>
        </p:nvSpPr>
        <p:spPr>
          <a:xfrm>
            <a:off x="4876800" y="3276600"/>
            <a:ext cx="3352800" cy="990600"/>
          </a:xfrm>
          <a:prstGeom prst="wedgeRoundRectCallout">
            <a:avLst>
              <a:gd name="adj1" fmla="val -50848"/>
              <a:gd name="adj2" fmla="val 273111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‘Open identical’ button enables the player to open an identical tournament lobby (appears only in </a:t>
            </a:r>
            <a:r>
              <a:rPr lang="en-US" sz="1400" dirty="0" err="1">
                <a:solidFill>
                  <a:schemeClr val="bg1"/>
                </a:solidFill>
                <a:latin typeface="Verdana" pitchFamily="34" charset="0"/>
              </a:rPr>
              <a:t>SnG</a:t>
            </a: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 on Running state)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extBox 4"/>
          <p:cNvSpPr txBox="1">
            <a:spLocks noChangeArrowheads="1"/>
          </p:cNvSpPr>
          <p:nvPr/>
        </p:nvSpPr>
        <p:spPr bwMode="auto">
          <a:xfrm>
            <a:off x="285750" y="75565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– new features</a:t>
            </a:r>
          </a:p>
        </p:txBody>
      </p:sp>
      <p:sp>
        <p:nvSpPr>
          <p:cNvPr id="3072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2627A001-CFE5-4878-B863-466A80C508F9}" type="slidenum">
              <a:rPr lang="en-US" sz="1400">
                <a:latin typeface="Verdana" pitchFamily="34" charset="0"/>
              </a:rPr>
              <a:pPr/>
              <a:t>16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30723" name="TextBox 5"/>
          <p:cNvSpPr txBox="1">
            <a:spLocks noChangeArrowheads="1"/>
          </p:cNvSpPr>
          <p:nvPr/>
        </p:nvSpPr>
        <p:spPr bwMode="auto">
          <a:xfrm>
            <a:off x="0" y="1371600"/>
            <a:ext cx="9144000" cy="533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Number of seats in the table = number of players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Sit Here feature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Mark opponent as.. (animals)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Color indicated action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Blocking Players / Dealer / Observers chat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“Fold to any bet”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Renewed Player’s Notes screen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Rich personal image gallery </a:t>
            </a:r>
          </a:p>
          <a:p>
            <a:pPr marL="484188" indent="-484188">
              <a:lnSpc>
                <a:spcPct val="120000"/>
              </a:lnSpc>
              <a:spcBef>
                <a:spcPts val="938"/>
              </a:spcBef>
              <a:buClr>
                <a:srgbClr val="AF2925"/>
              </a:buClr>
              <a:buFont typeface="Wingdings 2" pitchFamily="18" charset="2"/>
              <a:buChar char=""/>
            </a:pPr>
            <a:r>
              <a:rPr lang="en-US" sz="2600">
                <a:latin typeface="Verdana" pitchFamily="34" charset="0"/>
              </a:rPr>
              <a:t>Player’s information in a tooltip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Screen</a:t>
            </a:r>
          </a:p>
        </p:txBody>
      </p:sp>
      <p:sp>
        <p:nvSpPr>
          <p:cNvPr id="31746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479F0222-C583-4FDA-9612-65E096429F3F}" type="slidenum">
              <a:rPr lang="en-US" sz="1400">
                <a:latin typeface="Verdana" pitchFamily="34" charset="0"/>
              </a:rPr>
              <a:pPr/>
              <a:t>17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174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1811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ular Callout 5"/>
          <p:cNvSpPr/>
          <p:nvPr/>
        </p:nvSpPr>
        <p:spPr>
          <a:xfrm>
            <a:off x="3124200" y="3657600"/>
            <a:ext cx="2895600" cy="685800"/>
          </a:xfrm>
          <a:prstGeom prst="wedgeRoundRectCallout">
            <a:avLst>
              <a:gd name="adj1" fmla="val -73734"/>
              <a:gd name="adj2" fmla="val 25452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Chat area, Stats tab and Info tab in tournaments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4114800" y="3962400"/>
            <a:ext cx="2895600" cy="1143000"/>
          </a:xfrm>
          <a:prstGeom prst="wedgeRoundRectCallout">
            <a:avLst>
              <a:gd name="adj1" fmla="val -75619"/>
              <a:gd name="adj2" fmla="val 17094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player can choose to show or not the: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* Dealer messages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* Players’ messages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* Viewers’ messages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5181600" y="2209800"/>
            <a:ext cx="2286000" cy="685800"/>
          </a:xfrm>
          <a:prstGeom prst="wedgeRoundRectCallout">
            <a:avLst>
              <a:gd name="adj1" fmla="val -59594"/>
              <a:gd name="adj2" fmla="val 48537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Color indicated action: Fold is blue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5334000" y="2514600"/>
            <a:ext cx="1524000" cy="533400"/>
          </a:xfrm>
          <a:prstGeom prst="wedgeRoundRectCallout">
            <a:avLst>
              <a:gd name="adj1" fmla="val -24071"/>
              <a:gd name="adj2" fmla="val 56071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Call is green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5486400" y="2667000"/>
            <a:ext cx="2057400" cy="533400"/>
          </a:xfrm>
          <a:prstGeom prst="wedgeRoundRectCallout">
            <a:avLst>
              <a:gd name="adj1" fmla="val 51153"/>
              <a:gd name="adj2" fmla="val 51721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Bet / raise is orange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2133600" y="1981200"/>
            <a:ext cx="1524000" cy="533400"/>
          </a:xfrm>
          <a:prstGeom prst="wedgeRoundRectCallout">
            <a:avLst>
              <a:gd name="adj1" fmla="val -24071"/>
              <a:gd name="adj2" fmla="val 56071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All-in is red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3810000" y="2590800"/>
            <a:ext cx="2209800" cy="685800"/>
          </a:xfrm>
          <a:prstGeom prst="wedgeRoundRectCallout">
            <a:avLst>
              <a:gd name="adj1" fmla="val -30339"/>
              <a:gd name="adj2" fmla="val 34521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color stays on the plate after the player took action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2743200" y="2667000"/>
            <a:ext cx="2209800" cy="685800"/>
          </a:xfrm>
          <a:prstGeom prst="wedgeRoundRectCallout">
            <a:avLst>
              <a:gd name="adj1" fmla="val -89828"/>
              <a:gd name="adj2" fmla="val 15531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Players who folded become transparent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3581400" y="3124200"/>
            <a:ext cx="1905000" cy="685800"/>
          </a:xfrm>
          <a:prstGeom prst="wedgeRoundRectCallout">
            <a:avLst>
              <a:gd name="adj1" fmla="val -30519"/>
              <a:gd name="adj2" fmla="val 41643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Fold to any bet option was added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4038600" y="1295400"/>
            <a:ext cx="1905000" cy="685800"/>
          </a:xfrm>
          <a:prstGeom prst="wedgeRoundRectCallout">
            <a:avLst>
              <a:gd name="adj1" fmla="val -203892"/>
              <a:gd name="adj2" fmla="val 6220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Replay last hand button (F2)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811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" y="11430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Marking Other Players</a:t>
            </a:r>
          </a:p>
        </p:txBody>
      </p:sp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685800"/>
            <a:ext cx="6723063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7E3E5C37-4DDA-41F2-BE00-7E54FE742E7C}" type="slidenum">
              <a:rPr lang="en-US" sz="1400">
                <a:latin typeface="Verdana" pitchFamily="34" charset="0"/>
              </a:rPr>
              <a:pPr/>
              <a:t>18</a:t>
            </a:fld>
            <a:endParaRPr lang="en-US" sz="1400">
              <a:latin typeface="Verdana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124200" y="3352800"/>
            <a:ext cx="3429000" cy="990600"/>
          </a:xfrm>
          <a:prstGeom prst="wedgeRoundRectCallout">
            <a:avLst>
              <a:gd name="adj1" fmla="val 47712"/>
              <a:gd name="adj2" fmla="val 15273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Player’s notes screen is opened using the right-click menu on an opponent’s plate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3657600" y="1295400"/>
            <a:ext cx="3124200" cy="685800"/>
          </a:xfrm>
          <a:prstGeom prst="wedgeRoundRectCallout">
            <a:avLst>
              <a:gd name="adj1" fmla="val -84427"/>
              <a:gd name="adj2" fmla="val 13681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Player’s username and personal image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3505200" y="1828800"/>
            <a:ext cx="3124200" cy="685800"/>
          </a:xfrm>
          <a:prstGeom prst="wedgeRoundRectCallout">
            <a:avLst>
              <a:gd name="adj1" fmla="val -84427"/>
              <a:gd name="adj2" fmla="val 13681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Player’s registration country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4648200" y="2590800"/>
            <a:ext cx="2133600" cy="685800"/>
          </a:xfrm>
          <a:prstGeom prst="wedgeRoundRectCallout">
            <a:avLst>
              <a:gd name="adj1" fmla="val -132916"/>
              <a:gd name="adj2" fmla="val 23233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Personal notes area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5562600" y="1600200"/>
            <a:ext cx="2133600" cy="914400"/>
          </a:xfrm>
          <a:prstGeom prst="wedgeRoundRectCallout">
            <a:avLst>
              <a:gd name="adj1" fmla="val -81744"/>
              <a:gd name="adj2" fmla="val 131338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 player can tag opponents using the animal icons 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5715000" y="3276600"/>
            <a:ext cx="2590800" cy="990600"/>
          </a:xfrm>
          <a:prstGeom prst="wedgeRoundRectCallout">
            <a:avLst>
              <a:gd name="adj1" fmla="val -83060"/>
              <a:gd name="adj2" fmla="val 11770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Or they can use the old colored tags (backward compatibility)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5" name="Rounded Rectangular Callout 14"/>
          <p:cNvSpPr/>
          <p:nvPr/>
        </p:nvSpPr>
        <p:spPr>
          <a:xfrm>
            <a:off x="4114800" y="3810000"/>
            <a:ext cx="2743200" cy="609600"/>
          </a:xfrm>
          <a:prstGeom prst="wedgeRoundRectCallout">
            <a:avLst>
              <a:gd name="adj1" fmla="val -74427"/>
              <a:gd name="adj2" fmla="val -358988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 “shark tagged” opponent (might have notes as well)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1828800" y="3276600"/>
            <a:ext cx="2743200" cy="609600"/>
          </a:xfrm>
          <a:prstGeom prst="wedgeRoundRectCallout">
            <a:avLst>
              <a:gd name="adj1" fmla="val 127066"/>
              <a:gd name="adj2" fmla="val 21638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An opponent tagged with color plate (tight good)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7" name="Rounded Rectangular Callout 16"/>
          <p:cNvSpPr/>
          <p:nvPr/>
        </p:nvSpPr>
        <p:spPr>
          <a:xfrm>
            <a:off x="2438400" y="5410200"/>
            <a:ext cx="2362200" cy="609600"/>
          </a:xfrm>
          <a:prstGeom prst="wedgeRoundRectCallout">
            <a:avLst>
              <a:gd name="adj1" fmla="val 188934"/>
              <a:gd name="adj2" fmla="val -459735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An opponent with notes (white plate)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4724400" y="2438400"/>
            <a:ext cx="2362200" cy="609600"/>
          </a:xfrm>
          <a:prstGeom prst="wedgeRoundRectCallout">
            <a:avLst>
              <a:gd name="adj1" fmla="val -153098"/>
              <a:gd name="adj2" fmla="val 817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An opponent with a colored tag and notes 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Setting Screen – table layout tab</a:t>
            </a:r>
          </a:p>
        </p:txBody>
      </p:sp>
      <p:sp>
        <p:nvSpPr>
          <p:cNvPr id="33794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1967D698-3E56-4E29-9B16-08D6FF5EBECE}" type="slidenum">
              <a:rPr lang="en-US" sz="1400">
                <a:latin typeface="Verdana" pitchFamily="34" charset="0"/>
              </a:rPr>
              <a:pPr/>
              <a:t>19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19200"/>
            <a:ext cx="7618413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ounded Rectangular Callout 6"/>
          <p:cNvSpPr/>
          <p:nvPr/>
        </p:nvSpPr>
        <p:spPr>
          <a:xfrm>
            <a:off x="4495800" y="5410200"/>
            <a:ext cx="3124200" cy="685800"/>
          </a:xfrm>
          <a:prstGeom prst="wedgeRoundRectCallout">
            <a:avLst>
              <a:gd name="adj1" fmla="val -114569"/>
              <a:gd name="adj2" fmla="val -350753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player can customize their table theme, cards’ face and deck.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657600" y="1295400"/>
            <a:ext cx="3124200" cy="685800"/>
          </a:xfrm>
          <a:prstGeom prst="wedgeRoundRectCallout">
            <a:avLst>
              <a:gd name="adj1" fmla="val 4252"/>
              <a:gd name="adj2" fmla="val 371636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two decks in the middle are 4-color decks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876800" y="4572000"/>
            <a:ext cx="3276600" cy="685800"/>
          </a:xfrm>
          <a:prstGeom prst="wedgeRoundRectCallout">
            <a:avLst>
              <a:gd name="adj1" fmla="val -102774"/>
              <a:gd name="adj2" fmla="val 91039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Color indication can be disabled on the table using this checkbox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1" name="Rounded Rectangular Callout 10"/>
          <p:cNvSpPr/>
          <p:nvPr/>
        </p:nvSpPr>
        <p:spPr>
          <a:xfrm>
            <a:off x="5029200" y="1524000"/>
            <a:ext cx="3124200" cy="914400"/>
          </a:xfrm>
          <a:prstGeom prst="wedgeRoundRectCallout">
            <a:avLst>
              <a:gd name="adj1" fmla="val -103210"/>
              <a:gd name="adj2" fmla="val 416910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Players who don’t wish to see personal images on the table, can remove them using this checkbox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2" name="Rounded Rectangular Callout 11"/>
          <p:cNvSpPr/>
          <p:nvPr/>
        </p:nvSpPr>
        <p:spPr>
          <a:xfrm>
            <a:off x="1143000" y="3581400"/>
            <a:ext cx="3124200" cy="762000"/>
          </a:xfrm>
          <a:prstGeom prst="wedgeRoundRectCallout">
            <a:avLst>
              <a:gd name="adj1" fmla="val 4252"/>
              <a:gd name="adj2" fmla="val 33044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This button restores the default settings in the client.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ounded Rectangular Callout 12"/>
          <p:cNvSpPr/>
          <p:nvPr/>
        </p:nvSpPr>
        <p:spPr>
          <a:xfrm>
            <a:off x="1828800" y="2743200"/>
            <a:ext cx="3429000" cy="1219200"/>
          </a:xfrm>
          <a:prstGeom prst="wedgeRoundRectCallout">
            <a:avLst>
              <a:gd name="adj1" fmla="val 66342"/>
              <a:gd name="adj2" fmla="val 25656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Once the player finished adjusting their settings (in other tabs as well), they can press the Save and close button to save the new settings and exit the screen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4"/>
          <p:cNvSpPr txBox="1">
            <a:spLocks noChangeArrowheads="1"/>
          </p:cNvSpPr>
          <p:nvPr/>
        </p:nvSpPr>
        <p:spPr bwMode="auto">
          <a:xfrm>
            <a:off x="38100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Setting Screen – personal image tab</a:t>
            </a:r>
          </a:p>
        </p:txBody>
      </p:sp>
      <p:sp>
        <p:nvSpPr>
          <p:cNvPr id="34818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3DE11024-89C2-4D13-8F87-CC090D6149A0}" type="slidenum">
              <a:rPr lang="en-US" sz="1400">
                <a:latin typeface="Verdana" pitchFamily="34" charset="0"/>
              </a:rPr>
              <a:pPr/>
              <a:t>20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481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200150"/>
            <a:ext cx="7618413" cy="550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ounded Rectangular Callout 7"/>
          <p:cNvSpPr/>
          <p:nvPr/>
        </p:nvSpPr>
        <p:spPr>
          <a:xfrm>
            <a:off x="3505200" y="2057400"/>
            <a:ext cx="3505200" cy="1447800"/>
          </a:xfrm>
          <a:prstGeom prst="wedgeRoundRectCallout">
            <a:avLst>
              <a:gd name="adj1" fmla="val -27466"/>
              <a:gd name="adj2" fmla="val 106091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Players can choose a personal image from a variety of more than 350 images, including cartoon characters, luck &amp; holiday symbols and flags of all the nations.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4572000" y="2438400"/>
            <a:ext cx="2971800" cy="762000"/>
          </a:xfrm>
          <a:prstGeom prst="wedgeRoundRectCallout">
            <a:avLst>
              <a:gd name="adj1" fmla="val -137205"/>
              <a:gd name="adj2" fmla="val 92894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A player can hide their own image if they wish to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– opponent’s tooltip</a:t>
            </a:r>
          </a:p>
        </p:txBody>
      </p:sp>
      <p:sp>
        <p:nvSpPr>
          <p:cNvPr id="3584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6033BC21-E1C0-415D-AD2C-55FA77EDA285}" type="slidenum">
              <a:rPr lang="en-US" sz="1400">
                <a:latin typeface="Verdana" pitchFamily="34" charset="0"/>
              </a:rPr>
              <a:pPr/>
              <a:t>21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584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1811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ounded Rectangular Callout 7"/>
          <p:cNvSpPr/>
          <p:nvPr/>
        </p:nvSpPr>
        <p:spPr>
          <a:xfrm>
            <a:off x="4572000" y="2438400"/>
            <a:ext cx="3200400" cy="1066800"/>
          </a:xfrm>
          <a:prstGeom prst="wedgeRoundRectCallout">
            <a:avLst>
              <a:gd name="adj1" fmla="val -65563"/>
              <a:gd name="adj2" fmla="val 242062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Mouse over the opponent’s plate will reveal a tooltip with the opponent’s username, country, bankroll, tag and notes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2192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– sit here feature</a:t>
            </a:r>
          </a:p>
        </p:txBody>
      </p:sp>
      <p:sp>
        <p:nvSpPr>
          <p:cNvPr id="36867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376988B1-166C-498A-BA29-0A5342ABA337}" type="slidenum">
              <a:rPr lang="en-US" sz="1400">
                <a:latin typeface="Verdana" pitchFamily="34" charset="0"/>
              </a:rPr>
              <a:pPr/>
              <a:t>22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" y="1219200"/>
            <a:ext cx="7637463" cy="553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ounded Rectangular Callout 7"/>
          <p:cNvSpPr/>
          <p:nvPr/>
        </p:nvSpPr>
        <p:spPr>
          <a:xfrm>
            <a:off x="1752600" y="2895600"/>
            <a:ext cx="3048000" cy="914400"/>
          </a:xfrm>
          <a:prstGeom prst="wedgeRoundRectCallout">
            <a:avLst>
              <a:gd name="adj1" fmla="val 109939"/>
              <a:gd name="adj2" fmla="val 275538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player can switch seats while seated around the table, using the Sit here option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0" name="Rounded Rectangular Callout 9"/>
          <p:cNvSpPr/>
          <p:nvPr/>
        </p:nvSpPr>
        <p:spPr>
          <a:xfrm>
            <a:off x="5410200" y="3124200"/>
            <a:ext cx="2667000" cy="609600"/>
          </a:xfrm>
          <a:prstGeom prst="wedgeRoundRectCallout">
            <a:avLst>
              <a:gd name="adj1" fmla="val 1729"/>
              <a:gd name="adj2" fmla="val 288437"/>
              <a:gd name="adj3" fmla="val 16667"/>
            </a:avLst>
          </a:prstGeom>
          <a:ln w="28575">
            <a:solidFill>
              <a:srgbClr val="FFFF00"/>
            </a:solidFill>
          </a:ln>
          <a:effec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solidFill>
                  <a:schemeClr val="bg1"/>
                </a:solidFill>
                <a:latin typeface="Verdana" pitchFamily="34" charset="0"/>
              </a:rPr>
              <a:t>The player switched places</a:t>
            </a:r>
            <a:endParaRPr lang="en-US" sz="1400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 rot="2940285">
            <a:off x="4400628" y="4022921"/>
            <a:ext cx="1447800" cy="609600"/>
          </a:xfrm>
          <a:prstGeom prst="rightArrow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 extrusionH="19050"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ight Arrow 14"/>
          <p:cNvSpPr/>
          <p:nvPr/>
        </p:nvSpPr>
        <p:spPr>
          <a:xfrm rot="18478112">
            <a:off x="4686153" y="2663207"/>
            <a:ext cx="1447800" cy="609600"/>
          </a:xfrm>
          <a:prstGeom prst="rightArrow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 extrusionH="19050"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Countdown on last 7 seconds</a:t>
            </a:r>
          </a:p>
        </p:txBody>
      </p:sp>
      <p:sp>
        <p:nvSpPr>
          <p:cNvPr id="37890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5D14F731-0435-420B-9383-DB2C71505043}" type="slidenum">
              <a:rPr lang="en-US" sz="1400">
                <a:latin typeface="Verdana" pitchFamily="34" charset="0"/>
              </a:rPr>
              <a:pPr/>
              <a:t>23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789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1811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ight Arrow 5"/>
          <p:cNvSpPr/>
          <p:nvPr/>
        </p:nvSpPr>
        <p:spPr>
          <a:xfrm rot="18478112">
            <a:off x="4675379" y="2376760"/>
            <a:ext cx="1107730" cy="609600"/>
          </a:xfrm>
          <a:prstGeom prst="rightArrow">
            <a:avLst/>
          </a:prstGeom>
          <a:solidFill>
            <a:srgbClr val="FFFF00"/>
          </a:solidFill>
          <a:ln>
            <a:noFill/>
          </a:ln>
          <a:scene3d>
            <a:camera prst="orthographicFront"/>
            <a:lightRig rig="threePt" dir="t"/>
          </a:scene3d>
          <a:sp3d extrusionH="19050" contourW="127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Short-handed Table</a:t>
            </a:r>
          </a:p>
        </p:txBody>
      </p:sp>
      <p:sp>
        <p:nvSpPr>
          <p:cNvPr id="38914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73D4528C-B66A-4BA6-A05C-77A894373EAE}" type="slidenum">
              <a:rPr lang="en-US" sz="1400">
                <a:latin typeface="Verdana" pitchFamily="34" charset="0"/>
              </a:rPr>
              <a:pPr/>
              <a:t>24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891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1811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Tournament’s Final Table</a:t>
            </a:r>
          </a:p>
        </p:txBody>
      </p:sp>
      <p:sp>
        <p:nvSpPr>
          <p:cNvPr id="39938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1D05135A-5018-4978-B1C6-217D38ED57C4}" type="slidenum">
              <a:rPr lang="en-US" sz="1400">
                <a:latin typeface="Verdana" pitchFamily="34" charset="0"/>
              </a:rPr>
              <a:pPr/>
              <a:t>25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2192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338" y="1504950"/>
            <a:ext cx="7551737" cy="520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Tournament’s Final Table – Heads-Up</a:t>
            </a:r>
          </a:p>
        </p:txBody>
      </p:sp>
      <p:sp>
        <p:nvSpPr>
          <p:cNvPr id="40962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60CE4977-37DC-458F-8384-3B6E8097B4CA}" type="slidenum">
              <a:rPr lang="en-US" sz="1400">
                <a:latin typeface="Verdana" pitchFamily="34" charset="0"/>
              </a:rPr>
              <a:pPr/>
              <a:t>26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4096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2192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338" y="1514475"/>
            <a:ext cx="7551737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–’cabin’ skin</a:t>
            </a:r>
          </a:p>
        </p:txBody>
      </p:sp>
      <p:sp>
        <p:nvSpPr>
          <p:cNvPr id="41986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4067F452-4F4C-4E6F-B714-CCC6D52C8A40}" type="slidenum">
              <a:rPr lang="en-US" sz="1400">
                <a:latin typeface="Verdana" pitchFamily="34" charset="0"/>
              </a:rPr>
              <a:pPr/>
              <a:t>27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238" y="1238250"/>
            <a:ext cx="7627937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Table – grass skin</a:t>
            </a:r>
          </a:p>
        </p:txBody>
      </p:sp>
      <p:sp>
        <p:nvSpPr>
          <p:cNvPr id="43010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0CD4C249-53CD-42DB-8953-C8C993D80E3A}" type="slidenum">
              <a:rPr lang="en-US" sz="1400">
                <a:latin typeface="Verdana" pitchFamily="34" charset="0"/>
              </a:rPr>
              <a:pPr/>
              <a:t>28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4301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2192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Box 4"/>
          <p:cNvSpPr txBox="1">
            <a:spLocks noChangeArrowheads="1"/>
          </p:cNvSpPr>
          <p:nvPr/>
        </p:nvSpPr>
        <p:spPr bwMode="auto">
          <a:xfrm>
            <a:off x="285750" y="6096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Green felt table</a:t>
            </a:r>
          </a:p>
        </p:txBody>
      </p:sp>
      <p:sp>
        <p:nvSpPr>
          <p:cNvPr id="44034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1AD55C56-DE94-41B7-AC42-629E83409502}" type="slidenum">
              <a:rPr lang="en-US" sz="1400">
                <a:latin typeface="Verdana" pitchFamily="34" charset="0"/>
              </a:rPr>
              <a:pPr/>
              <a:t>29</a:t>
            </a:fld>
            <a:endParaRPr lang="en-US" sz="1400">
              <a:latin typeface="Verdana" pitchFamily="34" charset="0"/>
            </a:endParaRPr>
          </a:p>
        </p:txBody>
      </p:sp>
      <p:pic>
        <p:nvPicPr>
          <p:cNvPr id="4403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475" y="1219200"/>
            <a:ext cx="7637463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2971800"/>
            <a:ext cx="91440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400">
                <a:solidFill>
                  <a:srgbClr val="0080FF"/>
                </a:solidFill>
                <a:latin typeface="Verdana" pitchFamily="34" charset="0"/>
              </a:rPr>
              <a:t>The End</a:t>
            </a:r>
          </a:p>
        </p:txBody>
      </p:sp>
      <p:sp>
        <p:nvSpPr>
          <p:cNvPr id="45058" name="TextBox 8"/>
          <p:cNvSpPr txBox="1">
            <a:spLocks noChangeArrowheads="1"/>
          </p:cNvSpPr>
          <p:nvPr/>
        </p:nvSpPr>
        <p:spPr bwMode="auto">
          <a:xfrm>
            <a:off x="52388" y="6315075"/>
            <a:ext cx="6143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fld id="{B398B4EA-71A8-46FF-9E4E-7D5DD702674E}" type="slidenum">
              <a:rPr lang="en-US" sz="1400">
                <a:latin typeface="Verdana" pitchFamily="34" charset="0"/>
              </a:rPr>
              <a:pPr/>
              <a:t>30</a:t>
            </a:fld>
            <a:endParaRPr lang="en-US" sz="140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888holdings-presentation_guid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2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3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4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ppt/theme/themeOverride5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888holdings-presentation_guide</Template>
  <TotalTime>14254</TotalTime>
  <Words>1209</Words>
  <Application>Microsoft Office PowerPoint</Application>
  <PresentationFormat>Экран (4:3)</PresentationFormat>
  <Paragraphs>174</Paragraphs>
  <Slides>30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12</vt:i4>
      </vt:variant>
      <vt:variant>
        <vt:lpstr>Заголовки слайдов</vt:lpstr>
      </vt:variant>
      <vt:variant>
        <vt:i4>30</vt:i4>
      </vt:variant>
    </vt:vector>
  </HeadingPairs>
  <TitlesOfParts>
    <vt:vector size="46" baseType="lpstr">
      <vt:lpstr>Calibri</vt:lpstr>
      <vt:lpstr>Arial</vt:lpstr>
      <vt:lpstr>Verdana</vt:lpstr>
      <vt:lpstr>Wingdings 2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888holdings-presentation_guide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Company>888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 </dc:creator>
  <cp:lastModifiedBy>Maksim</cp:lastModifiedBy>
  <cp:revision>30</cp:revision>
  <dcterms:created xsi:type="dcterms:W3CDTF">2010-03-24T10:31:23Z</dcterms:created>
  <dcterms:modified xsi:type="dcterms:W3CDTF">2010-07-14T15:43:27Z</dcterms:modified>
</cp:coreProperties>
</file>